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8" r:id="rId4"/>
    <p:sldId id="258" r:id="rId5"/>
    <p:sldId id="275" r:id="rId6"/>
    <p:sldId id="259" r:id="rId7"/>
    <p:sldId id="260" r:id="rId8"/>
    <p:sldId id="277" r:id="rId9"/>
    <p:sldId id="261" r:id="rId10"/>
    <p:sldId id="262" r:id="rId11"/>
    <p:sldId id="263" r:id="rId12"/>
    <p:sldId id="264" r:id="rId13"/>
    <p:sldId id="276" r:id="rId14"/>
    <p:sldId id="265" r:id="rId15"/>
    <p:sldId id="267"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4660"/>
  </p:normalViewPr>
  <p:slideViewPr>
    <p:cSldViewPr snapToGrid="0" snapToObjects="1">
      <p:cViewPr>
        <p:scale>
          <a:sx n="90" d="100"/>
          <a:sy n="90" d="100"/>
        </p:scale>
        <p:origin x="-8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3/7/16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3/7/16</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Drag picture to placeholder or click icon to add</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3/7/16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3/7/16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3/7/16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3/7/16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3/7/16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3/7/16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3/7/16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yamericanfarm.org" TargetMode="External"/><Relationship Id="rId3" Type="http://schemas.openxmlformats.org/officeDocument/2006/relationships/hyperlink" Target="http://www.farmsfoodfun.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Lucida Handwriting"/>
                <a:cs typeface="Lucida Handwriting"/>
              </a:rPr>
              <a:t>Farming</a:t>
            </a:r>
            <a:endParaRPr lang="en-US" dirty="0">
              <a:latin typeface="Lucida Handwriting"/>
              <a:cs typeface="Lucida Handwriting"/>
            </a:endParaRPr>
          </a:p>
        </p:txBody>
      </p:sp>
      <p:sp>
        <p:nvSpPr>
          <p:cNvPr id="3" name="Subtitle 2"/>
          <p:cNvSpPr>
            <a:spLocks noGrp="1"/>
          </p:cNvSpPr>
          <p:nvPr>
            <p:ph type="subTitle" idx="1"/>
          </p:nvPr>
        </p:nvSpPr>
        <p:spPr>
          <a:xfrm>
            <a:off x="498348" y="2715766"/>
            <a:ext cx="8147304" cy="1081833"/>
          </a:xfrm>
        </p:spPr>
        <p:txBody>
          <a:bodyPr>
            <a:normAutofit lnSpcReduction="10000"/>
            <a:scene3d>
              <a:camera prst="orthographicFront"/>
              <a:lightRig rig="soft" dir="t">
                <a:rot lat="0" lon="0" rev="10800000"/>
              </a:lightRig>
            </a:scene3d>
            <a:sp3d>
              <a:bevelT w="27940" h="12700"/>
              <a:contourClr>
                <a:srgbClr val="DDDDDD"/>
              </a:contourClr>
            </a:sp3d>
          </a:bodyPr>
          <a:lstStyle/>
          <a:p>
            <a:r>
              <a:rPr lang="en-US" b="1" spc="150" dirty="0" smtClean="0">
                <a:ln w="11430"/>
                <a:solidFill>
                  <a:srgbClr val="F8F8F8"/>
                </a:solidFill>
                <a:effectLst>
                  <a:outerShdw blurRad="50800" dist="38100" dir="2700000" algn="tl" rotWithShape="0">
                    <a:prstClr val="black">
                      <a:alpha val="40000"/>
                    </a:prstClr>
                  </a:outerShdw>
                </a:effectLst>
                <a:latin typeface="Lucida Handwriting"/>
                <a:cs typeface="Lucida Handwriting"/>
              </a:rPr>
              <a:t>Literature Focus Unit </a:t>
            </a:r>
          </a:p>
          <a:p>
            <a:r>
              <a:rPr lang="en-US" b="1" spc="150" dirty="0" smtClean="0">
                <a:ln w="11430"/>
                <a:solidFill>
                  <a:srgbClr val="F8F8F8"/>
                </a:solidFill>
                <a:effectLst>
                  <a:outerShdw blurRad="50800" dist="38100" dir="2700000" algn="tl" rotWithShape="0">
                    <a:prstClr val="black">
                      <a:alpha val="40000"/>
                    </a:prstClr>
                  </a:outerShdw>
                </a:effectLst>
                <a:latin typeface="Lucida Handwriting"/>
                <a:cs typeface="Lucida Handwriting"/>
              </a:rPr>
              <a:t>EDU 315</a:t>
            </a:r>
          </a:p>
          <a:p>
            <a:r>
              <a:rPr lang="en-US" b="1" spc="150" dirty="0" smtClean="0">
                <a:ln w="11430"/>
                <a:solidFill>
                  <a:srgbClr val="F8F8F8"/>
                </a:solidFill>
                <a:effectLst>
                  <a:outerShdw blurRad="50800" dist="38100" dir="2700000" algn="tl" rotWithShape="0">
                    <a:prstClr val="black">
                      <a:alpha val="40000"/>
                    </a:prstClr>
                  </a:outerShdw>
                </a:effectLst>
                <a:latin typeface="Lucida Handwriting"/>
                <a:cs typeface="Lucida Handwriting"/>
              </a:rPr>
              <a:t>Laura Kopp </a:t>
            </a:r>
          </a:p>
          <a:p>
            <a:endParaRPr lang="en-US" b="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202102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50738"/>
            <a:ext cx="8147051" cy="1452283"/>
          </a:xfrm>
        </p:spPr>
        <p:txBody>
          <a:bodyPr/>
          <a:lstStyle/>
          <a:p>
            <a:r>
              <a:rPr lang="en-US" dirty="0" smtClean="0"/>
              <a:t>Language Arts: Speaking Activities </a:t>
            </a:r>
            <a:endParaRPr lang="en-US" dirty="0"/>
          </a:p>
        </p:txBody>
      </p:sp>
      <p:sp>
        <p:nvSpPr>
          <p:cNvPr id="3" name="Content Placeholder 2"/>
          <p:cNvSpPr>
            <a:spLocks noGrp="1"/>
          </p:cNvSpPr>
          <p:nvPr>
            <p:ph idx="1"/>
          </p:nvPr>
        </p:nvSpPr>
        <p:spPr>
          <a:xfrm>
            <a:off x="498475" y="1902676"/>
            <a:ext cx="8147051" cy="4066324"/>
          </a:xfrm>
        </p:spPr>
        <p:txBody>
          <a:bodyPr>
            <a:normAutofit fontScale="70000" lnSpcReduction="20000"/>
          </a:bodyPr>
          <a:lstStyle/>
          <a:p>
            <a:r>
              <a:rPr lang="en-US" sz="2400" dirty="0"/>
              <a:t>Students will collaborate with one other student to participate in </a:t>
            </a:r>
            <a:r>
              <a:rPr lang="en-US" sz="2400" i="1" dirty="0"/>
              <a:t>Think-Pair-Share</a:t>
            </a:r>
            <a:r>
              <a:rPr lang="en-US" sz="2400" dirty="0"/>
              <a:t>. The teacher will ask a question about how corn is grown</a:t>
            </a:r>
            <a:r>
              <a:rPr lang="en-US" sz="2400" dirty="0" smtClean="0"/>
              <a:t>. Students will have time to think about what they know about corn and then the </a:t>
            </a:r>
            <a:r>
              <a:rPr lang="en-US" sz="2400" dirty="0"/>
              <a:t>students will discuss his or her thoughts with a partner. </a:t>
            </a:r>
            <a:endParaRPr lang="en-US" sz="2400" dirty="0" smtClean="0"/>
          </a:p>
          <a:p>
            <a:r>
              <a:rPr lang="en-US" sz="2400" dirty="0" smtClean="0"/>
              <a:t>Students will participate in “Chain Reaction Story” a sentence game. The teacher will use a word from the word wall in the sentence about farming. A student will think of the next sentence, using a word wall word, and so on. </a:t>
            </a:r>
            <a:endParaRPr lang="en-US" sz="2400" dirty="0"/>
          </a:p>
          <a:p>
            <a:r>
              <a:rPr lang="en-US" sz="2400" dirty="0" smtClean="0"/>
              <a:t>Students will read his or her poem and senses story to the class.</a:t>
            </a:r>
          </a:p>
          <a:p>
            <a:r>
              <a:rPr lang="en-US" sz="2400" dirty="0" smtClean="0"/>
              <a:t>“I Have the Question, Who Has the Answer” can also be used for a speaking activity. Students are verbally and directly answering a teacher’s questions. </a:t>
            </a:r>
          </a:p>
          <a:p>
            <a:r>
              <a:rPr lang="en-US" sz="2400" dirty="0" smtClean="0"/>
              <a:t>Students will participate in charades, a dramatization of different farm animals, farm jobs, machines, people, plants, etc.    </a:t>
            </a:r>
            <a:endParaRPr lang="en-US" sz="2400" dirty="0"/>
          </a:p>
          <a:p>
            <a:endParaRPr lang="en-US" dirty="0"/>
          </a:p>
        </p:txBody>
      </p:sp>
    </p:spTree>
    <p:extLst>
      <p:ext uri="{BB962C8B-B14F-4D97-AF65-F5344CB8AC3E}">
        <p14:creationId xmlns:p14="http://schemas.microsoft.com/office/powerpoint/2010/main" val="42442445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Viewing Activities </a:t>
            </a:r>
            <a:endParaRPr lang="en-US" dirty="0"/>
          </a:p>
        </p:txBody>
      </p:sp>
      <p:sp>
        <p:nvSpPr>
          <p:cNvPr id="3" name="Content Placeholder 2"/>
          <p:cNvSpPr>
            <a:spLocks noGrp="1"/>
          </p:cNvSpPr>
          <p:nvPr>
            <p:ph idx="1"/>
          </p:nvPr>
        </p:nvSpPr>
        <p:spPr/>
        <p:txBody>
          <a:bodyPr>
            <a:normAutofit/>
          </a:bodyPr>
          <a:lstStyle/>
          <a:p>
            <a:r>
              <a:rPr lang="en-US" dirty="0" smtClean="0"/>
              <a:t>Students will analyze illustrations in the literature being read.</a:t>
            </a:r>
          </a:p>
          <a:p>
            <a:r>
              <a:rPr lang="en-US" dirty="0" smtClean="0"/>
              <a:t>Students will view science farm videos</a:t>
            </a:r>
          </a:p>
          <a:p>
            <a:r>
              <a:rPr lang="en-US" dirty="0" smtClean="0"/>
              <a:t>Students will participate in a “Walking Tour” of the literature being used in the unit and of other students’ art work (so two separate walking tours)</a:t>
            </a:r>
          </a:p>
          <a:p>
            <a:r>
              <a:rPr lang="en-US" dirty="0" smtClean="0"/>
              <a:t>Students are engaged in viewing  online resources (see technology)</a:t>
            </a:r>
          </a:p>
          <a:p>
            <a:pPr marL="0" indent="0">
              <a:buNone/>
            </a:pPr>
            <a:endParaRPr lang="en-US" dirty="0" smtClean="0"/>
          </a:p>
          <a:p>
            <a:endParaRPr lang="en-US" dirty="0"/>
          </a:p>
        </p:txBody>
      </p:sp>
    </p:spTree>
    <p:extLst>
      <p:ext uri="{BB962C8B-B14F-4D97-AF65-F5344CB8AC3E}">
        <p14:creationId xmlns:p14="http://schemas.microsoft.com/office/powerpoint/2010/main" val="184864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Visually Representing Activities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Students will draw an illustration as they listen to an audio version of farm literature </a:t>
            </a:r>
          </a:p>
          <a:p>
            <a:r>
              <a:rPr lang="en-US" dirty="0" smtClean="0"/>
              <a:t>Students will paint a farm landscape (field of a type of crop, barnyard, pasture of cows, etc.) using watercolors </a:t>
            </a:r>
          </a:p>
          <a:p>
            <a:r>
              <a:rPr lang="en-US" dirty="0" smtClean="0"/>
              <a:t>Students and the teacher will create a Farming Word Wall</a:t>
            </a:r>
          </a:p>
          <a:p>
            <a:r>
              <a:rPr lang="en-US" dirty="0" smtClean="0"/>
              <a:t>Students poems will be presented in an artistic, creative way </a:t>
            </a:r>
          </a:p>
          <a:p>
            <a:r>
              <a:rPr lang="en-US" dirty="0" smtClean="0"/>
              <a:t>Students will watch a bean plant grow </a:t>
            </a:r>
          </a:p>
          <a:p>
            <a:r>
              <a:rPr lang="en-US" dirty="0" smtClean="0"/>
              <a:t>Students will create a visual representation of how food is broken down in the body. Could be a simple illustration of the different steps or could use a cutout of a body and put what happens where in relation to different body functions</a:t>
            </a:r>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27002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Grouping Patterns </a:t>
            </a:r>
            <a:endParaRPr lang="en-US" dirty="0"/>
          </a:p>
        </p:txBody>
      </p:sp>
      <p:sp>
        <p:nvSpPr>
          <p:cNvPr id="3" name="Content Placeholder 2"/>
          <p:cNvSpPr>
            <a:spLocks noGrp="1"/>
          </p:cNvSpPr>
          <p:nvPr>
            <p:ph idx="1"/>
          </p:nvPr>
        </p:nvSpPr>
        <p:spPr/>
        <p:txBody>
          <a:bodyPr/>
          <a:lstStyle/>
          <a:p>
            <a:r>
              <a:rPr lang="en-US" dirty="0" smtClean="0"/>
              <a:t>Large Group: reading out loud, I Have the Question Who has the Answer, listening to other student’s writing work, watching videos, walking tour, word wall, survey of favorite foods, field trip, singing, dancing, Find That Animal!, scavenger hunt, </a:t>
            </a:r>
          </a:p>
          <a:p>
            <a:r>
              <a:rPr lang="en-US" dirty="0" smtClean="0"/>
              <a:t>Small Group: partner-guided reading fiction/non-fiction, Think-Pair-Share, charades  </a:t>
            </a:r>
          </a:p>
          <a:p>
            <a:r>
              <a:rPr lang="en-US" dirty="0" smtClean="0"/>
              <a:t>Individual: reading to self; writing a letter, short short story, poem; create illustrations; plant a bean seed; planning a budget, </a:t>
            </a:r>
            <a:endParaRPr lang="en-US" dirty="0"/>
          </a:p>
        </p:txBody>
      </p:sp>
    </p:spTree>
    <p:extLst>
      <p:ext uri="{BB962C8B-B14F-4D97-AF65-F5344CB8AC3E}">
        <p14:creationId xmlns:p14="http://schemas.microsoft.com/office/powerpoint/2010/main" val="6180171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Science </a:t>
            </a:r>
            <a:br>
              <a:rPr lang="en-US" dirty="0" smtClean="0"/>
            </a:br>
            <a:r>
              <a:rPr lang="en-US" sz="1600" dirty="0" smtClean="0"/>
              <a:t>(Standards: Unifying Concepts (1); Science Inquiry (2); Life Science (4); Science and Technology (6)) </a:t>
            </a:r>
            <a:endParaRPr lang="en-US" sz="1600" dirty="0"/>
          </a:p>
        </p:txBody>
      </p:sp>
      <p:sp>
        <p:nvSpPr>
          <p:cNvPr id="3" name="Content Placeholder 2"/>
          <p:cNvSpPr>
            <a:spLocks noGrp="1"/>
          </p:cNvSpPr>
          <p:nvPr>
            <p:ph idx="1"/>
          </p:nvPr>
        </p:nvSpPr>
        <p:spPr/>
        <p:txBody>
          <a:bodyPr>
            <a:normAutofit fontScale="85000" lnSpcReduction="10000"/>
          </a:bodyPr>
          <a:lstStyle/>
          <a:p>
            <a:r>
              <a:rPr lang="en-US" dirty="0" smtClean="0"/>
              <a:t>Students will read </a:t>
            </a:r>
            <a:r>
              <a:rPr lang="en-US" i="1" dirty="0" smtClean="0"/>
              <a:t>Plant Stems and Roots</a:t>
            </a:r>
            <a:r>
              <a:rPr lang="en-US" dirty="0" smtClean="0"/>
              <a:t> or </a:t>
            </a:r>
            <a:r>
              <a:rPr lang="en-US" i="1" dirty="0" smtClean="0"/>
              <a:t>How a Seed Grows </a:t>
            </a:r>
            <a:r>
              <a:rPr lang="en-US" dirty="0" smtClean="0"/>
              <a:t>to begin learning about the processes of the growth of plants</a:t>
            </a:r>
          </a:p>
          <a:p>
            <a:r>
              <a:rPr lang="en-US" dirty="0" smtClean="0"/>
              <a:t>Students will watch the video “Corn”, learning about where and how it is made to what happens inside your body when one eats corn</a:t>
            </a:r>
          </a:p>
          <a:p>
            <a:r>
              <a:rPr lang="en-US" dirty="0" smtClean="0"/>
              <a:t>Students will research how food is broken down in the body through a lesson planned by the teacher and then visually represent the process (with a cutout of a body or through simple illustrations) </a:t>
            </a:r>
          </a:p>
          <a:p>
            <a:r>
              <a:rPr lang="en-US" dirty="0" smtClean="0"/>
              <a:t>Students will plant a bean seed to identify the sequence growth of plants and draw the different stages of a plant in their plant journals</a:t>
            </a:r>
          </a:p>
          <a:p>
            <a:r>
              <a:rPr lang="en-US" dirty="0" smtClean="0"/>
              <a:t>Students will read </a:t>
            </a:r>
            <a:r>
              <a:rPr lang="en-US" i="1" dirty="0" smtClean="0"/>
              <a:t>Potatoes on Rooftops </a:t>
            </a:r>
            <a:r>
              <a:rPr lang="en-US" dirty="0" smtClean="0"/>
              <a:t>to further investigate how crops are grown </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2195345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Mathematics </a:t>
            </a:r>
            <a:br>
              <a:rPr lang="en-US" dirty="0" smtClean="0"/>
            </a:br>
            <a:r>
              <a:rPr lang="en-US" sz="1600" dirty="0" smtClean="0"/>
              <a:t>(Standards: Understand Place Value; Represent and Interpret Data)</a:t>
            </a:r>
            <a:endParaRPr lang="en-US" sz="1600" dirty="0"/>
          </a:p>
        </p:txBody>
      </p:sp>
      <p:sp>
        <p:nvSpPr>
          <p:cNvPr id="3" name="Content Placeholder 2"/>
          <p:cNvSpPr>
            <a:spLocks noGrp="1"/>
          </p:cNvSpPr>
          <p:nvPr>
            <p:ph idx="1"/>
          </p:nvPr>
        </p:nvSpPr>
        <p:spPr/>
        <p:txBody>
          <a:bodyPr>
            <a:normAutofit fontScale="85000" lnSpcReduction="20000"/>
          </a:bodyPr>
          <a:lstStyle/>
          <a:p>
            <a:r>
              <a:rPr lang="en-US" dirty="0" smtClean="0"/>
              <a:t>Students will be given a budget to spend at the classroom grocery store and will have to buy food for an entire week, students have three meals per day with cost listed</a:t>
            </a:r>
          </a:p>
          <a:p>
            <a:r>
              <a:rPr lang="en-US" dirty="0" smtClean="0"/>
              <a:t>Students will create a weekly budget to buy groceries </a:t>
            </a:r>
          </a:p>
          <a:p>
            <a:r>
              <a:rPr lang="en-US" dirty="0" smtClean="0"/>
              <a:t>Students will solve math problems finding the average and probability how many gallons a farmer gets in a week, what the likely-hood of having a good harvest is, the average of eggs in month produced by hens, etc. </a:t>
            </a:r>
          </a:p>
          <a:p>
            <a:r>
              <a:rPr lang="en-US" dirty="0" smtClean="0"/>
              <a:t>Students will take a survey of favorite foods and use a bar graph to show the results</a:t>
            </a:r>
          </a:p>
          <a:p>
            <a:r>
              <a:rPr lang="en-US" dirty="0" smtClean="0"/>
              <a:t>Students will record how long it takes for their individual bean to grow and the class as a whole will find the average growth time (will keep a classroom log)  </a:t>
            </a:r>
            <a:endParaRPr lang="en-US" dirty="0"/>
          </a:p>
          <a:p>
            <a:endParaRPr lang="en-US" dirty="0" smtClean="0"/>
          </a:p>
        </p:txBody>
      </p:sp>
    </p:spTree>
    <p:extLst>
      <p:ext uri="{BB962C8B-B14F-4D97-AF65-F5344CB8AC3E}">
        <p14:creationId xmlns:p14="http://schemas.microsoft.com/office/powerpoint/2010/main" val="1464547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461018"/>
            <a:ext cx="8147051" cy="1452283"/>
          </a:xfrm>
        </p:spPr>
        <p:txBody>
          <a:bodyPr/>
          <a:lstStyle/>
          <a:p>
            <a:r>
              <a:rPr lang="en-US" dirty="0" smtClean="0"/>
              <a:t>Social Studies </a:t>
            </a:r>
            <a:br>
              <a:rPr lang="en-US" dirty="0" smtClean="0"/>
            </a:br>
            <a:r>
              <a:rPr lang="en-US" sz="1600" dirty="0" smtClean="0"/>
              <a:t>(Standards</a:t>
            </a:r>
            <a:r>
              <a:rPr lang="en-US" sz="1600" dirty="0" smtClean="0">
                <a:sym typeface="Wingdings"/>
              </a:rPr>
              <a:t>: Skills and Resources (1); Understand Important Historical Events (2); Economic Processes (3); Geography (5) )</a:t>
            </a:r>
            <a:endParaRPr lang="en-US" sz="1600" dirty="0"/>
          </a:p>
        </p:txBody>
      </p:sp>
      <p:sp>
        <p:nvSpPr>
          <p:cNvPr id="3" name="Content Placeholder 2"/>
          <p:cNvSpPr>
            <a:spLocks noGrp="1"/>
          </p:cNvSpPr>
          <p:nvPr>
            <p:ph idx="1"/>
          </p:nvPr>
        </p:nvSpPr>
        <p:spPr>
          <a:xfrm>
            <a:off x="498475" y="2227231"/>
            <a:ext cx="8147051" cy="4364598"/>
          </a:xfrm>
        </p:spPr>
        <p:txBody>
          <a:bodyPr>
            <a:normAutofit fontScale="92500" lnSpcReduction="20000"/>
          </a:bodyPr>
          <a:lstStyle/>
          <a:p>
            <a:r>
              <a:rPr lang="en-US" dirty="0" smtClean="0"/>
              <a:t>Students will read selected literature to learn about farming practices around the world (What Shall I Make, Pino and Signora’s Pasta, The Story of Chopsticks, etc.) </a:t>
            </a:r>
          </a:p>
          <a:p>
            <a:r>
              <a:rPr lang="en-US" dirty="0" smtClean="0"/>
              <a:t>Students will identify the different ways in which farming is done today compared to past centuries </a:t>
            </a:r>
          </a:p>
          <a:p>
            <a:r>
              <a:rPr lang="en-US" dirty="0" smtClean="0"/>
              <a:t>Students will cut and paste different foods onto a map of the United States in regards to where they are grown</a:t>
            </a:r>
          </a:p>
          <a:p>
            <a:r>
              <a:rPr lang="en-US" dirty="0" smtClean="0"/>
              <a:t>Students will research the history of farming in North Dakota </a:t>
            </a:r>
          </a:p>
          <a:p>
            <a:r>
              <a:rPr lang="en-US" dirty="0" smtClean="0"/>
              <a:t>A local farmer can visit the classroom or the class can take a field trip to a local farm </a:t>
            </a:r>
          </a:p>
          <a:p>
            <a:r>
              <a:rPr lang="en-US" dirty="0" smtClean="0"/>
              <a:t>Investigate how foods are processed and get to grocery stores by creating a brochure or poster </a:t>
            </a:r>
          </a:p>
          <a:p>
            <a:endParaRPr lang="en-US" dirty="0"/>
          </a:p>
        </p:txBody>
      </p:sp>
    </p:spTree>
    <p:extLst>
      <p:ext uri="{BB962C8B-B14F-4D97-AF65-F5344CB8AC3E}">
        <p14:creationId xmlns:p14="http://schemas.microsoft.com/office/powerpoint/2010/main" val="40182783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404573"/>
            <a:ext cx="8147051" cy="1839093"/>
          </a:xfrm>
        </p:spPr>
        <p:txBody>
          <a:bodyPr/>
          <a:lstStyle/>
          <a:p>
            <a:r>
              <a:rPr lang="en-US" dirty="0" smtClean="0"/>
              <a:t>Music and Art</a:t>
            </a:r>
            <a:br>
              <a:rPr lang="en-US" dirty="0" smtClean="0"/>
            </a:br>
            <a:r>
              <a:rPr lang="en-US" sz="1600" dirty="0" smtClean="0"/>
              <a:t>(Standards: Music: Singing(1); Instrumental Performance (2); Listening (3)</a:t>
            </a:r>
            <a:br>
              <a:rPr lang="en-US" sz="1600" dirty="0" smtClean="0"/>
            </a:br>
            <a:r>
              <a:rPr lang="en-US" sz="1600" dirty="0" smtClean="0"/>
              <a:t>Art: Visual Art Media, Techniques, and Processes (1);  Structure and Function (2); Connections (6))</a:t>
            </a:r>
            <a:endParaRPr lang="en-US" sz="1600" dirty="0"/>
          </a:p>
        </p:txBody>
      </p:sp>
      <p:sp>
        <p:nvSpPr>
          <p:cNvPr id="3" name="Content Placeholder 2"/>
          <p:cNvSpPr>
            <a:spLocks noGrp="1"/>
          </p:cNvSpPr>
          <p:nvPr>
            <p:ph idx="1"/>
          </p:nvPr>
        </p:nvSpPr>
        <p:spPr>
          <a:xfrm>
            <a:off x="498475" y="2382454"/>
            <a:ext cx="8147051" cy="4364598"/>
          </a:xfrm>
        </p:spPr>
        <p:txBody>
          <a:bodyPr>
            <a:normAutofit fontScale="92500"/>
          </a:bodyPr>
          <a:lstStyle/>
          <a:p>
            <a:r>
              <a:rPr lang="en-US" dirty="0" smtClean="0"/>
              <a:t>Sing along to Old McDonald had a Farm </a:t>
            </a:r>
          </a:p>
          <a:p>
            <a:r>
              <a:rPr lang="en-US" dirty="0" smtClean="0"/>
              <a:t>Use wooden drum sticks to keep the beat to farming songs</a:t>
            </a:r>
          </a:p>
          <a:p>
            <a:r>
              <a:rPr lang="en-US" dirty="0" smtClean="0"/>
              <a:t>Students will paint a farm landscape using watercolors</a:t>
            </a:r>
          </a:p>
          <a:p>
            <a:r>
              <a:rPr lang="en-US" dirty="0" smtClean="0"/>
              <a:t>Students will draw an illustration while listening to an audiobook </a:t>
            </a:r>
          </a:p>
          <a:p>
            <a:r>
              <a:rPr lang="en-US" dirty="0" smtClean="0"/>
              <a:t>Students will create an artistic representation for their poem</a:t>
            </a:r>
          </a:p>
          <a:p>
            <a:r>
              <a:rPr lang="en-US" dirty="0" smtClean="0"/>
              <a:t>Students will illustrate the different stages of a plants growth </a:t>
            </a:r>
          </a:p>
          <a:p>
            <a:r>
              <a:rPr lang="en-US" dirty="0" smtClean="0"/>
              <a:t>Students will represent the break down of food in the body in a visual way (cutout, technology, etc.)  </a:t>
            </a:r>
          </a:p>
          <a:p>
            <a:endParaRPr lang="en-US" dirty="0" smtClean="0"/>
          </a:p>
          <a:p>
            <a:endParaRPr lang="en-US" dirty="0" smtClean="0"/>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7833661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Education</a:t>
            </a:r>
            <a:br>
              <a:rPr lang="en-US" dirty="0" smtClean="0"/>
            </a:br>
            <a:r>
              <a:rPr lang="en-US" sz="1600" dirty="0" smtClean="0"/>
              <a:t>(Standards: Movement Forms (1), Movement Concepts (2), Physical Activity (3), and Behavior in Physical Activity(5)) </a:t>
            </a:r>
            <a:endParaRPr lang="en-US" sz="1600" dirty="0"/>
          </a:p>
        </p:txBody>
      </p:sp>
      <p:sp>
        <p:nvSpPr>
          <p:cNvPr id="3" name="Content Placeholder 2"/>
          <p:cNvSpPr>
            <a:spLocks noGrp="1"/>
          </p:cNvSpPr>
          <p:nvPr>
            <p:ph idx="1"/>
          </p:nvPr>
        </p:nvSpPr>
        <p:spPr/>
        <p:txBody>
          <a:bodyPr/>
          <a:lstStyle/>
          <a:p>
            <a:r>
              <a:rPr lang="en-US" dirty="0" smtClean="0"/>
              <a:t>Students will be physically active in square dancing </a:t>
            </a:r>
          </a:p>
          <a:p>
            <a:r>
              <a:rPr lang="en-US" dirty="0" smtClean="0"/>
              <a:t>Find that Animal!: students will be given an animal sound, another student will have that same sound, the two will have to find the other, students’ eyes will be closed</a:t>
            </a:r>
          </a:p>
          <a:p>
            <a:r>
              <a:rPr lang="en-US" dirty="0" smtClean="0"/>
              <a:t>Students will participate in a scavenger hunt to find characteristics of a farm hidden around the classroom</a:t>
            </a:r>
          </a:p>
          <a:p>
            <a:r>
              <a:rPr lang="en-US" dirty="0" smtClean="0"/>
              <a:t>Students will perform various jobs a farmer does throughout a typical day  </a:t>
            </a:r>
          </a:p>
          <a:p>
            <a:pPr marL="0" indent="0">
              <a:buNone/>
            </a:pPr>
            <a:r>
              <a:rPr lang="en-US" dirty="0" smtClean="0"/>
              <a:t> </a:t>
            </a:r>
          </a:p>
          <a:p>
            <a:endParaRPr lang="en-US" dirty="0" smtClean="0"/>
          </a:p>
          <a:p>
            <a:endParaRPr lang="en-US" dirty="0"/>
          </a:p>
        </p:txBody>
      </p:sp>
    </p:spTree>
    <p:extLst>
      <p:ext uri="{BB962C8B-B14F-4D97-AF65-F5344CB8AC3E}">
        <p14:creationId xmlns:p14="http://schemas.microsoft.com/office/powerpoint/2010/main" val="99089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 </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will watch the video Corn from FOODSCIENCE </a:t>
            </a:r>
          </a:p>
          <a:p>
            <a:r>
              <a:rPr lang="en-US" dirty="0" smtClean="0"/>
              <a:t>Students may choose to research websites to use for their essay on farm machinery </a:t>
            </a:r>
          </a:p>
          <a:p>
            <a:r>
              <a:rPr lang="en-US" dirty="0" smtClean="0"/>
              <a:t>Bill Nye the Science Guy: Farming video </a:t>
            </a:r>
          </a:p>
          <a:p>
            <a:r>
              <a:rPr lang="en-US" dirty="0"/>
              <a:t> </a:t>
            </a:r>
            <a:r>
              <a:rPr lang="en-US" dirty="0">
                <a:hlinkClick r:id="rId2"/>
              </a:rPr>
              <a:t>http://</a:t>
            </a:r>
            <a:r>
              <a:rPr lang="en-US" dirty="0" smtClean="0">
                <a:hlinkClick r:id="rId2"/>
              </a:rPr>
              <a:t>www.myamericanfarm.org</a:t>
            </a:r>
            <a:r>
              <a:rPr lang="en-US" dirty="0" smtClean="0"/>
              <a:t> </a:t>
            </a:r>
          </a:p>
          <a:p>
            <a:r>
              <a:rPr lang="en-US" dirty="0">
                <a:hlinkClick r:id="rId3"/>
              </a:rPr>
              <a:t>http://</a:t>
            </a:r>
            <a:r>
              <a:rPr lang="en-US" dirty="0" smtClean="0">
                <a:hlinkClick r:id="rId3"/>
              </a:rPr>
              <a:t>www.farmsfoodfun.com</a:t>
            </a:r>
            <a:r>
              <a:rPr lang="en-US" dirty="0" smtClean="0"/>
              <a:t> </a:t>
            </a:r>
          </a:p>
          <a:p>
            <a:r>
              <a:rPr lang="en-US" dirty="0" smtClean="0"/>
              <a:t>Audio books</a:t>
            </a:r>
          </a:p>
          <a:p>
            <a:r>
              <a:rPr lang="en-US" dirty="0" smtClean="0"/>
              <a:t>Farm Songs and the Sounds of Moo-Sic by Alfred Publishing Staff  </a:t>
            </a:r>
          </a:p>
        </p:txBody>
      </p:sp>
    </p:spTree>
    <p:extLst>
      <p:ext uri="{BB962C8B-B14F-4D97-AF65-F5344CB8AC3E}">
        <p14:creationId xmlns:p14="http://schemas.microsoft.com/office/powerpoint/2010/main" val="12303564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18071"/>
            <a:ext cx="8147051" cy="1084615"/>
          </a:xfrm>
        </p:spPr>
        <p:txBody>
          <a:bodyPr/>
          <a:lstStyle/>
          <a:p>
            <a:r>
              <a:rPr lang="en-US" sz="4000" b="1" dirty="0" smtClean="0">
                <a:latin typeface="Baskerville SemiBold"/>
                <a:cs typeface="Baskerville SemiBold"/>
              </a:rPr>
              <a:t>Literature Selection – Non-Fiction </a:t>
            </a:r>
            <a:endParaRPr lang="en-US" sz="4000" b="1" dirty="0">
              <a:latin typeface="Baskerville SemiBold"/>
              <a:cs typeface="Baskerville SemiBold"/>
            </a:endParaRPr>
          </a:p>
        </p:txBody>
      </p:sp>
      <p:sp>
        <p:nvSpPr>
          <p:cNvPr id="3" name="Content Placeholder 2"/>
          <p:cNvSpPr>
            <a:spLocks noGrp="1"/>
          </p:cNvSpPr>
          <p:nvPr>
            <p:ph idx="1"/>
          </p:nvPr>
        </p:nvSpPr>
        <p:spPr>
          <a:xfrm>
            <a:off x="498475" y="1517839"/>
            <a:ext cx="8147051" cy="4950306"/>
          </a:xfrm>
        </p:spPr>
        <p:txBody>
          <a:bodyPr numCol="2">
            <a:normAutofit/>
          </a:bodyPr>
          <a:lstStyle/>
          <a:p>
            <a:r>
              <a:rPr lang="en-US" sz="1800" b="1" dirty="0" smtClean="0">
                <a:latin typeface="Baskerville Old Face"/>
                <a:cs typeface="Baskerville Old Face"/>
              </a:rPr>
              <a:t>Century Fame: One Hundred Years on a Family Farm by Cris Peterson</a:t>
            </a:r>
          </a:p>
          <a:p>
            <a:r>
              <a:rPr lang="en-US" sz="1800" b="1" dirty="0" smtClean="0">
                <a:latin typeface="Baskerville Old Face"/>
                <a:cs typeface="Baskerville Old Face"/>
              </a:rPr>
              <a:t>The Milk Makers by Gail Gibbons </a:t>
            </a:r>
          </a:p>
          <a:p>
            <a:r>
              <a:rPr lang="en-US" sz="1800" b="1" dirty="0" smtClean="0">
                <a:latin typeface="Baskerville Old Face"/>
                <a:cs typeface="Baskerville Old Face"/>
              </a:rPr>
              <a:t>Eating the Alphabet A to Z by Lois Ehlert</a:t>
            </a:r>
          </a:p>
          <a:p>
            <a:r>
              <a:rPr lang="en-US" sz="1800" b="1" dirty="0" smtClean="0">
                <a:latin typeface="Baskerville Old Face"/>
                <a:cs typeface="Baskerville Old Face"/>
              </a:rPr>
              <a:t>Plant Stems &amp; Roots by David M. Schwartz </a:t>
            </a:r>
          </a:p>
          <a:p>
            <a:r>
              <a:rPr lang="en-US" sz="1800" b="1" dirty="0" smtClean="0">
                <a:latin typeface="Baskerville Old Face"/>
                <a:cs typeface="Baskerville Old Face"/>
              </a:rPr>
              <a:t>The Vegetables </a:t>
            </a:r>
            <a:r>
              <a:rPr lang="en-US" sz="1800" b="1" dirty="0">
                <a:latin typeface="Baskerville Old Face"/>
                <a:cs typeface="Baskerville Old Face"/>
              </a:rPr>
              <a:t>We Eat by Gail Gibbons </a:t>
            </a:r>
          </a:p>
          <a:p>
            <a:r>
              <a:rPr lang="en-US" sz="1800" b="1" dirty="0">
                <a:latin typeface="Baskerville Old Face"/>
                <a:cs typeface="Baskerville Old Face"/>
              </a:rPr>
              <a:t>How a Seed Grows   by Helene J. Jordan </a:t>
            </a:r>
          </a:p>
          <a:p>
            <a:r>
              <a:rPr lang="en-US" sz="1800" b="1" dirty="0" smtClean="0">
                <a:latin typeface="Baskerville Old Face"/>
                <a:cs typeface="Baskerville Old Face"/>
              </a:rPr>
              <a:t>Farm </a:t>
            </a:r>
            <a:r>
              <a:rPr lang="en-US" sz="1800" b="1" dirty="0">
                <a:latin typeface="Baskerville Old Face"/>
                <a:cs typeface="Baskerville Old Face"/>
              </a:rPr>
              <a:t>Machines by Gail Gibbons </a:t>
            </a:r>
            <a:endParaRPr lang="en-US" sz="1800" b="1" dirty="0" smtClean="0">
              <a:latin typeface="Baskerville Old Face"/>
              <a:cs typeface="Baskerville Old Face"/>
            </a:endParaRPr>
          </a:p>
          <a:p>
            <a:r>
              <a:rPr lang="en-US" sz="1800" b="1" dirty="0" smtClean="0">
                <a:latin typeface="Baskerville Old Face"/>
                <a:cs typeface="Baskerville Old Face"/>
              </a:rPr>
              <a:t>Corn by Gail Gibbons </a:t>
            </a:r>
            <a:endParaRPr lang="en-US" sz="1800" b="1" dirty="0"/>
          </a:p>
          <a:p>
            <a:r>
              <a:rPr lang="en-US" sz="1800" b="1" dirty="0" smtClean="0">
                <a:latin typeface="Baskerville Old Face"/>
                <a:cs typeface="Baskerville Old Face"/>
              </a:rPr>
              <a:t>Plants </a:t>
            </a:r>
            <a:r>
              <a:rPr lang="en-US" sz="1800" b="1" dirty="0">
                <a:latin typeface="Baskerville Old Face"/>
                <a:cs typeface="Baskerville Old Face"/>
              </a:rPr>
              <a:t>on a Farm by Nancy </a:t>
            </a:r>
            <a:r>
              <a:rPr lang="en-US" sz="1800" b="1" dirty="0" err="1">
                <a:latin typeface="Baskerville Old Face"/>
                <a:cs typeface="Baskerville Old Face"/>
              </a:rPr>
              <a:t>Dickman</a:t>
            </a:r>
            <a:r>
              <a:rPr lang="en-US" sz="1800" b="1" dirty="0">
                <a:latin typeface="Baskerville Old Face"/>
                <a:cs typeface="Baskerville Old Face"/>
              </a:rPr>
              <a:t> </a:t>
            </a:r>
          </a:p>
          <a:p>
            <a:pPr marL="0" indent="0">
              <a:buNone/>
            </a:pPr>
            <a:endParaRPr lang="en-US" sz="1800" dirty="0">
              <a:latin typeface="Baskerville Old Face"/>
              <a:cs typeface="Baskerville Old Face"/>
            </a:endParaRPr>
          </a:p>
        </p:txBody>
      </p:sp>
    </p:spTree>
    <p:extLst>
      <p:ext uri="{BB962C8B-B14F-4D97-AF65-F5344CB8AC3E}">
        <p14:creationId xmlns:p14="http://schemas.microsoft.com/office/powerpoint/2010/main" val="40333167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Assessments</a:t>
            </a:r>
            <a:endParaRPr lang="en-US" dirty="0"/>
          </a:p>
        </p:txBody>
      </p:sp>
      <p:sp>
        <p:nvSpPr>
          <p:cNvPr id="3" name="Content Placeholder 2"/>
          <p:cNvSpPr>
            <a:spLocks noGrp="1"/>
          </p:cNvSpPr>
          <p:nvPr>
            <p:ph idx="1"/>
          </p:nvPr>
        </p:nvSpPr>
        <p:spPr>
          <a:xfrm>
            <a:off x="498475" y="1546412"/>
            <a:ext cx="8147051" cy="5114031"/>
          </a:xfrm>
        </p:spPr>
        <p:txBody>
          <a:bodyPr>
            <a:normAutofit fontScale="62500" lnSpcReduction="20000"/>
          </a:bodyPr>
          <a:lstStyle/>
          <a:p>
            <a:r>
              <a:rPr lang="en-US" dirty="0" smtClean="0"/>
              <a:t>Informal observations during group work and individual work time </a:t>
            </a:r>
          </a:p>
          <a:p>
            <a:r>
              <a:rPr lang="en-US" dirty="0" smtClean="0"/>
              <a:t>6 + 1 Writing Trait rubric </a:t>
            </a:r>
          </a:p>
          <a:p>
            <a:r>
              <a:rPr lang="en-US" dirty="0" smtClean="0"/>
              <a:t>PE skills </a:t>
            </a:r>
            <a:r>
              <a:rPr lang="en-US" dirty="0"/>
              <a:t>c</a:t>
            </a:r>
            <a:r>
              <a:rPr lang="en-US" dirty="0" smtClean="0"/>
              <a:t>hecklist – on active, physical movement </a:t>
            </a:r>
          </a:p>
          <a:p>
            <a:r>
              <a:rPr lang="en-US" dirty="0" smtClean="0"/>
              <a:t> Music checklist – on performance </a:t>
            </a:r>
          </a:p>
          <a:p>
            <a:r>
              <a:rPr lang="en-US" dirty="0" smtClean="0"/>
              <a:t>Checklist with writer’s notebook entries</a:t>
            </a:r>
          </a:p>
          <a:p>
            <a:r>
              <a:rPr lang="en-US" dirty="0" smtClean="0"/>
              <a:t>Portfolio: student’s choice, with suggestions from the teacher of a written piece, art work, and one assignment from the math activities </a:t>
            </a:r>
          </a:p>
          <a:p>
            <a:r>
              <a:rPr lang="en-US" dirty="0" smtClean="0"/>
              <a:t>Word Wall Spelling Test </a:t>
            </a:r>
          </a:p>
          <a:p>
            <a:r>
              <a:rPr lang="en-US" dirty="0" smtClean="0"/>
              <a:t>Map skills checklist </a:t>
            </a:r>
          </a:p>
          <a:p>
            <a:r>
              <a:rPr lang="en-US" dirty="0" smtClean="0"/>
              <a:t>Math rubric – monthly budget </a:t>
            </a:r>
          </a:p>
          <a:p>
            <a:r>
              <a:rPr lang="en-US" dirty="0" smtClean="0"/>
              <a:t>Science checklist – on plant growth / development (could even take pictures of each stage) </a:t>
            </a:r>
          </a:p>
          <a:p>
            <a:r>
              <a:rPr lang="en-US" dirty="0" smtClean="0"/>
              <a:t>Performance-Based Math: students participate in selling and buying groceries in a mock grocery store setting</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385046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54000"/>
            <a:ext cx="8147051" cy="1038412"/>
          </a:xfrm>
        </p:spPr>
        <p:txBody>
          <a:bodyPr/>
          <a:lstStyle/>
          <a:p>
            <a:r>
              <a:rPr lang="en-US" sz="4800" dirty="0" smtClean="0"/>
              <a:t>Standards for Language Arts</a:t>
            </a:r>
            <a:endParaRPr lang="en-US" sz="4800" dirty="0"/>
          </a:p>
        </p:txBody>
      </p:sp>
      <p:sp>
        <p:nvSpPr>
          <p:cNvPr id="3" name="Content Placeholder 2"/>
          <p:cNvSpPr>
            <a:spLocks noGrp="1"/>
          </p:cNvSpPr>
          <p:nvPr>
            <p:ph idx="1"/>
          </p:nvPr>
        </p:nvSpPr>
        <p:spPr>
          <a:xfrm>
            <a:off x="498475" y="1507565"/>
            <a:ext cx="8147051" cy="4602546"/>
          </a:xfrm>
        </p:spPr>
        <p:txBody>
          <a:bodyPr>
            <a:normAutofit fontScale="70000" lnSpcReduction="20000"/>
          </a:bodyPr>
          <a:lstStyle/>
          <a:p>
            <a:r>
              <a:rPr lang="en-US" sz="2300" dirty="0" smtClean="0"/>
              <a:t>RL.1.1: Ask and answer questions about key details in a text</a:t>
            </a:r>
          </a:p>
          <a:p>
            <a:r>
              <a:rPr lang="en-US" sz="2300" dirty="0" smtClean="0"/>
              <a:t>RL.4.1: Identify words and phrases in stories or poems that suggest feelings or appeal to the senses </a:t>
            </a:r>
          </a:p>
          <a:p>
            <a:r>
              <a:rPr lang="en-US" sz="2300" dirty="0" smtClean="0"/>
              <a:t>RI.4.1: Ask and answer questions to help determine or clarify the meaning of words and phrases in a text</a:t>
            </a:r>
          </a:p>
          <a:p>
            <a:r>
              <a:rPr lang="en-US" sz="2300" dirty="0" smtClean="0"/>
              <a:t>RF.3.2: Know and apply grade-level phonics and word analysis skills in decoding words </a:t>
            </a:r>
          </a:p>
          <a:p>
            <a:r>
              <a:rPr lang="en-US" sz="2300" dirty="0" smtClean="0"/>
              <a:t>RL.4.3: Determine the meaning of words and phrases as they are used in a text, distinguishing literal form from nonliteral language </a:t>
            </a:r>
          </a:p>
          <a:p>
            <a:r>
              <a:rPr lang="en-US" sz="2300" dirty="0" smtClean="0"/>
              <a:t>W.2.2: Write informative/explanatory texts in which they introduce a topic, use facts and definitions to develop points, and provide a concluding statement or section </a:t>
            </a:r>
          </a:p>
          <a:p>
            <a:r>
              <a:rPr lang="en-US" sz="2300" dirty="0" smtClean="0"/>
              <a:t>SL. 1: Engage effectively in a range of collaborative discussions with diverse partners building on others’ ideas and expressing their own clearly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85506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58127"/>
            <a:ext cx="8147051" cy="1041317"/>
          </a:xfrm>
        </p:spPr>
        <p:txBody>
          <a:bodyPr/>
          <a:lstStyle/>
          <a:p>
            <a:r>
              <a:rPr lang="en-US" sz="4400" b="1" dirty="0" smtClean="0">
                <a:latin typeface="Baskerville SemiBold"/>
                <a:cs typeface="Baskerville SemiBold"/>
              </a:rPr>
              <a:t>Literature Selection -- Fiction</a:t>
            </a:r>
            <a:endParaRPr lang="en-US" sz="4400" b="1" dirty="0">
              <a:latin typeface="Baskerville SemiBold"/>
              <a:cs typeface="Baskerville SemiBold"/>
            </a:endParaRPr>
          </a:p>
        </p:txBody>
      </p:sp>
      <p:sp>
        <p:nvSpPr>
          <p:cNvPr id="3" name="Content Placeholder 2"/>
          <p:cNvSpPr>
            <a:spLocks noGrp="1"/>
          </p:cNvSpPr>
          <p:nvPr>
            <p:ph idx="1"/>
          </p:nvPr>
        </p:nvSpPr>
        <p:spPr>
          <a:xfrm>
            <a:off x="498475" y="1546412"/>
            <a:ext cx="8147051" cy="5096435"/>
          </a:xfrm>
        </p:spPr>
        <p:txBody>
          <a:bodyPr numCol="2">
            <a:normAutofit fontScale="85000" lnSpcReduction="10000"/>
          </a:bodyPr>
          <a:lstStyle/>
          <a:p>
            <a:pPr marL="0" indent="0">
              <a:buNone/>
            </a:pPr>
            <a:r>
              <a:rPr lang="en-US" b="1" dirty="0" smtClean="0"/>
              <a:t>- </a:t>
            </a:r>
            <a:r>
              <a:rPr lang="en-US" sz="2400" b="1" dirty="0" smtClean="0">
                <a:latin typeface="Baskerville Old Face"/>
                <a:cs typeface="Baskerville Old Face"/>
              </a:rPr>
              <a:t>Farm by Elisha Cooper</a:t>
            </a:r>
          </a:p>
          <a:p>
            <a:pPr marL="0" indent="0">
              <a:buNone/>
            </a:pPr>
            <a:r>
              <a:rPr lang="en-US" b="1" dirty="0" smtClean="0"/>
              <a:t>-</a:t>
            </a:r>
            <a:r>
              <a:rPr lang="en-US" sz="2400" b="1" dirty="0" smtClean="0">
                <a:latin typeface="Baskerville Old Face"/>
                <a:cs typeface="Baskerville Old Face"/>
              </a:rPr>
              <a:t>Click, Clack, Moo-Cows That Type</a:t>
            </a:r>
          </a:p>
          <a:p>
            <a:pPr marL="0" indent="0">
              <a:buNone/>
            </a:pPr>
            <a:r>
              <a:rPr lang="en-US" sz="2400" b="1" dirty="0" smtClean="0">
                <a:latin typeface="Baskerville Old Face"/>
                <a:cs typeface="Baskerville Old Face"/>
              </a:rPr>
              <a:t> by Doreen Cronin</a:t>
            </a:r>
          </a:p>
          <a:p>
            <a:pPr marL="0" indent="0">
              <a:buNone/>
            </a:pPr>
            <a:r>
              <a:rPr lang="en-US" b="1" dirty="0" smtClean="0"/>
              <a:t>-</a:t>
            </a:r>
            <a:r>
              <a:rPr lang="en-US" sz="2400" b="1" dirty="0" smtClean="0">
                <a:latin typeface="Baskerville Old Face"/>
                <a:cs typeface="Baskerville Old Face"/>
              </a:rPr>
              <a:t>Sarah Plain and Tall by Patricia MacLachlan </a:t>
            </a:r>
          </a:p>
          <a:p>
            <a:pPr marL="0" indent="0">
              <a:buNone/>
            </a:pPr>
            <a:r>
              <a:rPr lang="en-US" sz="2400" b="1" dirty="0" smtClean="0">
                <a:latin typeface="Baskerville Old Face"/>
                <a:cs typeface="Baskerville Old Face"/>
              </a:rPr>
              <a:t>-Big Red Barn by Margaret Wise Brown </a:t>
            </a:r>
          </a:p>
          <a:p>
            <a:pPr marL="0" indent="0">
              <a:buNone/>
            </a:pPr>
            <a:r>
              <a:rPr lang="en-US" sz="2400" b="1" dirty="0" smtClean="0">
                <a:latin typeface="Baskerville Old Face"/>
                <a:cs typeface="Baskerville Old Face"/>
              </a:rPr>
              <a:t>-Farming by Gail Gibbons </a:t>
            </a:r>
          </a:p>
          <a:p>
            <a:pPr marL="0" indent="0">
              <a:buNone/>
            </a:pPr>
            <a:r>
              <a:rPr lang="en-US" sz="2400" b="1" dirty="0" smtClean="0">
                <a:latin typeface="Baskerville Old Face"/>
                <a:cs typeface="Baskerville Old Face"/>
              </a:rPr>
              <a:t>--The Little Red Hen by Paul Galdone</a:t>
            </a:r>
          </a:p>
          <a:p>
            <a:pPr marL="0" indent="0">
              <a:buNone/>
            </a:pPr>
            <a:r>
              <a:rPr lang="en-US" sz="2400" b="1" dirty="0" smtClean="0">
                <a:latin typeface="Baskerville Old Face"/>
                <a:cs typeface="Baskerville Old Face"/>
              </a:rPr>
              <a:t>-The </a:t>
            </a:r>
            <a:r>
              <a:rPr lang="en-US" sz="2400" b="1" dirty="0">
                <a:latin typeface="Baskerville Old Face"/>
                <a:cs typeface="Baskerville Old Face"/>
              </a:rPr>
              <a:t>Mangrove Tree: Planting Trees to Feed Families by Susan L. Roth</a:t>
            </a:r>
          </a:p>
          <a:p>
            <a:pPr marL="0" indent="0">
              <a:buNone/>
            </a:pPr>
            <a:endParaRPr lang="en-US" sz="2400" b="1" dirty="0" smtClean="0">
              <a:latin typeface="Baskerville Old Face"/>
              <a:cs typeface="Baskerville Old Face"/>
            </a:endParaRPr>
          </a:p>
          <a:p>
            <a:pPr marL="0" indent="0">
              <a:buNone/>
            </a:pPr>
            <a:r>
              <a:rPr lang="en-US" sz="2400" b="1" dirty="0" smtClean="0">
                <a:latin typeface="Baskerville Old Face"/>
                <a:cs typeface="Baskerville Old Face"/>
              </a:rPr>
              <a:t>-Potatoes </a:t>
            </a:r>
            <a:r>
              <a:rPr lang="en-US" sz="2400" b="1" dirty="0">
                <a:latin typeface="Baskerville Old Face"/>
                <a:cs typeface="Baskerville Old Face"/>
              </a:rPr>
              <a:t>on Rooftops-Farming in the City by Hadley Dyer </a:t>
            </a:r>
          </a:p>
          <a:p>
            <a:pPr marL="0" indent="0">
              <a:buNone/>
            </a:pPr>
            <a:r>
              <a:rPr lang="en-US" sz="2400" b="1" dirty="0" smtClean="0">
                <a:latin typeface="Baskerville Old Face"/>
                <a:cs typeface="Baskerville Old Face"/>
              </a:rPr>
              <a:t>-Farmer </a:t>
            </a:r>
            <a:r>
              <a:rPr lang="en-US" sz="2400" b="1" dirty="0">
                <a:latin typeface="Baskerville Old Face"/>
                <a:cs typeface="Baskerville Old Face"/>
              </a:rPr>
              <a:t>Duck by Martin Waddell </a:t>
            </a:r>
          </a:p>
          <a:p>
            <a:pPr marL="0" indent="0">
              <a:buNone/>
            </a:pPr>
            <a:r>
              <a:rPr lang="en-US" sz="2400" b="1" dirty="0" smtClean="0">
                <a:latin typeface="Baskerville Old Face"/>
                <a:cs typeface="Baskerville Old Face"/>
              </a:rPr>
              <a:t>-Tops </a:t>
            </a:r>
            <a:r>
              <a:rPr lang="en-US" sz="2400" b="1" dirty="0">
                <a:latin typeface="Baskerville Old Face"/>
                <a:cs typeface="Baskerville Old Face"/>
              </a:rPr>
              <a:t>and Bottoms by Janet Stevens</a:t>
            </a:r>
          </a:p>
          <a:p>
            <a:pPr marL="0" indent="0">
              <a:buNone/>
            </a:pPr>
            <a:r>
              <a:rPr lang="en-US" sz="2400" b="1" dirty="0" smtClean="0">
                <a:latin typeface="Baskerville Old Face"/>
                <a:cs typeface="Baskerville Old Face"/>
              </a:rPr>
              <a:t>-Farmer </a:t>
            </a:r>
            <a:r>
              <a:rPr lang="en-US" sz="2400" b="1" dirty="0">
                <a:latin typeface="Baskerville Old Face"/>
                <a:cs typeface="Baskerville Old Face"/>
              </a:rPr>
              <a:t>Boy by Laura Ingalls Wilder  </a:t>
            </a:r>
            <a:endParaRPr lang="en-US" sz="2400" b="1" dirty="0" smtClean="0">
              <a:latin typeface="Baskerville Old Face"/>
              <a:cs typeface="Baskerville Old Face"/>
            </a:endParaRPr>
          </a:p>
          <a:p>
            <a:pPr marL="0" indent="0">
              <a:buNone/>
            </a:pPr>
            <a:r>
              <a:rPr lang="en-US" sz="2400" b="1" dirty="0" smtClean="0">
                <a:latin typeface="Baskerville Old Face"/>
                <a:cs typeface="Baskerville Old Face"/>
              </a:rPr>
              <a:t>-</a:t>
            </a:r>
            <a:r>
              <a:rPr lang="en-US" sz="2400" b="1" dirty="0">
                <a:latin typeface="Baskerville Old Face"/>
                <a:cs typeface="Baskerville Old Face"/>
              </a:rPr>
              <a:t>One Bean by Anne </a:t>
            </a:r>
            <a:r>
              <a:rPr lang="en-US" sz="2400" b="1" dirty="0" smtClean="0">
                <a:latin typeface="Baskerville Old Face"/>
                <a:cs typeface="Baskerville Old Face"/>
              </a:rPr>
              <a:t>Rockwell</a:t>
            </a:r>
          </a:p>
          <a:p>
            <a:pPr marL="0" indent="0">
              <a:buNone/>
            </a:pPr>
            <a:r>
              <a:rPr lang="en-US" sz="2400" b="1" dirty="0" smtClean="0">
                <a:latin typeface="Baskerville Old Face"/>
                <a:cs typeface="Baskerville Old Face"/>
              </a:rPr>
              <a:t>-Esperanza </a:t>
            </a:r>
            <a:r>
              <a:rPr lang="en-US" sz="2400" b="1" dirty="0">
                <a:latin typeface="Baskerville Old Face"/>
                <a:cs typeface="Baskerville Old Face"/>
              </a:rPr>
              <a:t>Rising by Pam Munoz Ryan </a:t>
            </a:r>
            <a:endParaRPr lang="en-US" sz="2400" b="1" dirty="0" smtClean="0">
              <a:latin typeface="Baskerville Old Face"/>
              <a:cs typeface="Baskerville Old Face"/>
            </a:endParaRPr>
          </a:p>
          <a:p>
            <a:pPr marL="0" indent="0">
              <a:buNone/>
            </a:pPr>
            <a:endParaRPr lang="en-US" sz="2400" b="1" dirty="0">
              <a:latin typeface="Baskerville Old Face"/>
              <a:cs typeface="Baskerville Old Face"/>
            </a:endParaRPr>
          </a:p>
          <a:p>
            <a:pPr marL="0" indent="0">
              <a:buNone/>
            </a:pPr>
            <a:endParaRPr lang="en-US" sz="2400" b="1" dirty="0">
              <a:latin typeface="Baskerville Old Face"/>
              <a:cs typeface="Baskerville Old Face"/>
            </a:endParaRPr>
          </a:p>
          <a:p>
            <a:pPr marL="0" indent="0">
              <a:buNone/>
            </a:pPr>
            <a:endParaRPr lang="en-US" sz="2400" b="1" dirty="0">
              <a:latin typeface="Baskerville Old Face"/>
              <a:cs typeface="Baskerville Old Face"/>
            </a:endParaRPr>
          </a:p>
          <a:p>
            <a:pPr marL="0" indent="0">
              <a:buNone/>
            </a:pPr>
            <a:endParaRPr lang="en-US" sz="2400" b="1" dirty="0" smtClean="0">
              <a:latin typeface="Baskerville Old Face"/>
              <a:cs typeface="Baskerville Old Face"/>
            </a:endParaRPr>
          </a:p>
          <a:p>
            <a:pPr marL="0" indent="0">
              <a:buNone/>
            </a:pPr>
            <a:endParaRPr lang="en-US" sz="2400" b="1" dirty="0" smtClean="0">
              <a:latin typeface="Baskerville Old Face"/>
              <a:cs typeface="Baskerville Old Face"/>
            </a:endParaRPr>
          </a:p>
          <a:p>
            <a:pPr marL="0" indent="0">
              <a:buNone/>
            </a:pPr>
            <a:endParaRPr lang="en-US" sz="2400" b="1" dirty="0" smtClean="0">
              <a:latin typeface="Baskerville Old Face"/>
              <a:cs typeface="Baskerville Old Face"/>
            </a:endParaRPr>
          </a:p>
          <a:p>
            <a:pPr marL="0" indent="0">
              <a:buNone/>
            </a:pPr>
            <a:endParaRPr lang="en-US" sz="2400" b="1" dirty="0" smtClean="0">
              <a:latin typeface="Baskerville Old Face"/>
              <a:cs typeface="Baskerville Old Face"/>
            </a:endParaRPr>
          </a:p>
          <a:p>
            <a:pPr marL="0" indent="0">
              <a:buNone/>
            </a:pPr>
            <a:endParaRPr lang="en-US" b="1" dirty="0"/>
          </a:p>
        </p:txBody>
      </p:sp>
    </p:spTree>
    <p:extLst>
      <p:ext uri="{BB962C8B-B14F-4D97-AF65-F5344CB8AC3E}">
        <p14:creationId xmlns:p14="http://schemas.microsoft.com/office/powerpoint/2010/main" val="3805091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128277"/>
            <a:ext cx="8147051" cy="1123098"/>
          </a:xfrm>
        </p:spPr>
        <p:txBody>
          <a:bodyPr/>
          <a:lstStyle/>
          <a:p>
            <a:r>
              <a:rPr lang="en-US" dirty="0" smtClean="0"/>
              <a:t>Theme Study</a:t>
            </a:r>
            <a:endParaRPr lang="en-US" dirty="0"/>
          </a:p>
        </p:txBody>
      </p:sp>
      <p:sp>
        <p:nvSpPr>
          <p:cNvPr id="3" name="Content Placeholder 2"/>
          <p:cNvSpPr>
            <a:spLocks noGrp="1"/>
          </p:cNvSpPr>
          <p:nvPr>
            <p:ph idx="1"/>
          </p:nvPr>
        </p:nvSpPr>
        <p:spPr>
          <a:xfrm>
            <a:off x="498475" y="1530667"/>
            <a:ext cx="8147051" cy="4767726"/>
          </a:xfrm>
        </p:spPr>
        <p:txBody>
          <a:bodyPr>
            <a:noAutofit/>
          </a:bodyPr>
          <a:lstStyle/>
          <a:p>
            <a:r>
              <a:rPr lang="en-US" sz="2800" dirty="0" smtClean="0"/>
              <a:t>Students will participate in a thematic unit using literature pieces about farming. In addition to reading, other content areas such as writing, mathematics, science, social studies, the arts, and physical education will be integrated. </a:t>
            </a:r>
          </a:p>
          <a:p>
            <a:r>
              <a:rPr lang="en-US" sz="2800" dirty="0" smtClean="0"/>
              <a:t> Students will develop a comprehension of what goes on at a farm in areas such as: the farmer’s job, different animals’ purposes, machines used, plant growth, and food used as a survival skill.   </a:t>
            </a:r>
            <a:endParaRPr lang="en-US" sz="2800" dirty="0"/>
          </a:p>
        </p:txBody>
      </p:sp>
    </p:spTree>
    <p:extLst>
      <p:ext uri="{BB962C8B-B14F-4D97-AF65-F5344CB8AC3E}">
        <p14:creationId xmlns:p14="http://schemas.microsoft.com/office/powerpoint/2010/main" val="1406594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242793"/>
            <a:ext cx="8147051" cy="869079"/>
          </a:xfrm>
        </p:spPr>
        <p:txBody>
          <a:bodyPr/>
          <a:lstStyle/>
          <a:p>
            <a:r>
              <a:rPr lang="en-US" dirty="0" smtClean="0"/>
              <a:t>Language Art Strategies </a:t>
            </a:r>
            <a:endParaRPr lang="en-US" dirty="0"/>
          </a:p>
        </p:txBody>
      </p:sp>
      <p:sp>
        <p:nvSpPr>
          <p:cNvPr id="3" name="Content Placeholder 2"/>
          <p:cNvSpPr>
            <a:spLocks noGrp="1"/>
          </p:cNvSpPr>
          <p:nvPr>
            <p:ph idx="1"/>
          </p:nvPr>
        </p:nvSpPr>
        <p:spPr>
          <a:xfrm>
            <a:off x="498475" y="1253564"/>
            <a:ext cx="8147051" cy="5025880"/>
          </a:xfrm>
        </p:spPr>
        <p:txBody>
          <a:bodyPr>
            <a:normAutofit fontScale="70000" lnSpcReduction="20000"/>
          </a:bodyPr>
          <a:lstStyle/>
          <a:p>
            <a:r>
              <a:rPr lang="en-US" sz="2600" dirty="0" smtClean="0"/>
              <a:t>Students </a:t>
            </a:r>
            <a:r>
              <a:rPr lang="en-US" sz="2600" b="1" dirty="0" smtClean="0">
                <a:solidFill>
                  <a:srgbClr val="302C24"/>
                </a:solidFill>
              </a:rPr>
              <a:t>activate background knowledge </a:t>
            </a:r>
            <a:r>
              <a:rPr lang="en-US" sz="2600" dirty="0" smtClean="0"/>
              <a:t>from prior experiences with farming through a graphic organizer, t-chart, and writing a poem amongst other activities </a:t>
            </a:r>
          </a:p>
          <a:p>
            <a:r>
              <a:rPr lang="en-US" sz="2600" dirty="0" smtClean="0"/>
              <a:t>Students will </a:t>
            </a:r>
            <a:r>
              <a:rPr lang="en-US" sz="2600" b="1" dirty="0" smtClean="0">
                <a:solidFill>
                  <a:schemeClr val="tx1"/>
                </a:solidFill>
              </a:rPr>
              <a:t>connect</a:t>
            </a:r>
            <a:r>
              <a:rPr lang="en-US" sz="2600" dirty="0" smtClean="0"/>
              <a:t> how farming impacts their own lives, world events, literature, and media by reading the literature pieces presented and brainstorming ideas  </a:t>
            </a:r>
          </a:p>
          <a:p>
            <a:r>
              <a:rPr lang="en-US" sz="2600" dirty="0" smtClean="0"/>
              <a:t>Students will </a:t>
            </a:r>
            <a:r>
              <a:rPr lang="en-US" sz="2600" b="1" dirty="0" smtClean="0">
                <a:solidFill>
                  <a:srgbClr val="302C24"/>
                </a:solidFill>
              </a:rPr>
              <a:t>elaborate</a:t>
            </a:r>
            <a:r>
              <a:rPr lang="en-US" sz="2600" dirty="0" smtClean="0"/>
              <a:t> on details of information learned through developing and revising an information essay on farming machinery</a:t>
            </a:r>
          </a:p>
          <a:p>
            <a:r>
              <a:rPr lang="en-US" sz="2600" dirty="0" smtClean="0"/>
              <a:t>Students </a:t>
            </a:r>
            <a:r>
              <a:rPr lang="en-US" sz="2600" b="1" dirty="0" smtClean="0">
                <a:solidFill>
                  <a:srgbClr val="302C24"/>
                </a:solidFill>
              </a:rPr>
              <a:t>integrate multimedia </a:t>
            </a:r>
            <a:r>
              <a:rPr lang="en-US" sz="2600" dirty="0" smtClean="0"/>
              <a:t>by creating illustrations with painting or drawing, using technology, and other representations </a:t>
            </a:r>
          </a:p>
          <a:p>
            <a:r>
              <a:rPr lang="en-US" sz="2600" dirty="0" smtClean="0"/>
              <a:t>Students </a:t>
            </a:r>
            <a:r>
              <a:rPr lang="en-US" sz="2600" b="1" dirty="0" smtClean="0">
                <a:solidFill>
                  <a:srgbClr val="302C24"/>
                </a:solidFill>
              </a:rPr>
              <a:t>predict</a:t>
            </a:r>
            <a:r>
              <a:rPr lang="en-US" sz="2600" dirty="0" smtClean="0"/>
              <a:t> what will happen before, during, and after reading or listening to a piece of literature and during the bean to plant project</a:t>
            </a:r>
          </a:p>
          <a:p>
            <a:r>
              <a:rPr lang="en-US" sz="2600" dirty="0" smtClean="0"/>
              <a:t>Students</a:t>
            </a:r>
            <a:r>
              <a:rPr lang="en-US" sz="2600" dirty="0" smtClean="0">
                <a:solidFill>
                  <a:srgbClr val="302C24"/>
                </a:solidFill>
              </a:rPr>
              <a:t> </a:t>
            </a:r>
            <a:r>
              <a:rPr lang="en-US" sz="2600" b="1" dirty="0" smtClean="0">
                <a:solidFill>
                  <a:srgbClr val="302C24"/>
                </a:solidFill>
              </a:rPr>
              <a:t>organize</a:t>
            </a:r>
            <a:r>
              <a:rPr lang="en-US" sz="2600" dirty="0" smtClean="0">
                <a:solidFill>
                  <a:srgbClr val="302C24"/>
                </a:solidFill>
              </a:rPr>
              <a:t> </a:t>
            </a:r>
            <a:r>
              <a:rPr lang="en-US" sz="2600" dirty="0" smtClean="0"/>
              <a:t>a structure while creating written works, oral, and visual pieces of work like creating illustrations, keeping a writer’s log, verbally communicating in the mock grocery store, etc.  </a:t>
            </a:r>
          </a:p>
          <a:p>
            <a:endParaRPr lang="en-US" dirty="0" smtClean="0"/>
          </a:p>
          <a:p>
            <a:endParaRPr lang="en-US" dirty="0" smtClean="0"/>
          </a:p>
          <a:p>
            <a:pPr marL="0" indent="0">
              <a:buNone/>
            </a:pPr>
            <a:endParaRPr lang="en-US" dirty="0" smtClean="0"/>
          </a:p>
        </p:txBody>
      </p:sp>
    </p:spTree>
    <p:extLst>
      <p:ext uri="{BB962C8B-B14F-4D97-AF65-F5344CB8AC3E}">
        <p14:creationId xmlns:p14="http://schemas.microsoft.com/office/powerpoint/2010/main" val="896605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Reading Activities </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Students will choose and silently read a non-fiction and fiction book to explore and investigate what farming is all about (Daily 5)</a:t>
            </a:r>
          </a:p>
          <a:p>
            <a:r>
              <a:rPr lang="en-US" dirty="0" smtClean="0"/>
              <a:t>Student’s will read along and aloud with his or her own copy of </a:t>
            </a:r>
            <a:r>
              <a:rPr lang="en-US" u="sng" dirty="0" smtClean="0"/>
              <a:t>Click, Clack, Moo-Cows that Type </a:t>
            </a:r>
            <a:r>
              <a:rPr lang="en-US" dirty="0" smtClean="0"/>
              <a:t>or </a:t>
            </a:r>
            <a:r>
              <a:rPr lang="en-US" u="sng" dirty="0" smtClean="0"/>
              <a:t>Eating the Alphabet A to Z </a:t>
            </a:r>
            <a:r>
              <a:rPr lang="en-US" dirty="0" smtClean="0"/>
              <a:t>as the teacher is reading aloud (Daily 5)</a:t>
            </a:r>
          </a:p>
          <a:p>
            <a:r>
              <a:rPr lang="en-US" dirty="0" smtClean="0"/>
              <a:t>Teacher will choose to read aloud from </a:t>
            </a:r>
            <a:r>
              <a:rPr lang="en-US" u="sng" dirty="0" smtClean="0"/>
              <a:t>Sarah Plain and Tall</a:t>
            </a:r>
            <a:r>
              <a:rPr lang="en-US" dirty="0" smtClean="0"/>
              <a:t>, </a:t>
            </a:r>
            <a:r>
              <a:rPr lang="en-US" u="sng" dirty="0" smtClean="0"/>
              <a:t>Esperanza Rising</a:t>
            </a:r>
            <a:r>
              <a:rPr lang="en-US" dirty="0" smtClean="0"/>
              <a:t>, or </a:t>
            </a:r>
            <a:r>
              <a:rPr lang="en-US" u="sng" dirty="0" smtClean="0"/>
              <a:t>Farmer Boy</a:t>
            </a:r>
            <a:r>
              <a:rPr lang="en-US" dirty="0" smtClean="0"/>
              <a:t> (Daily 5)</a:t>
            </a:r>
          </a:p>
          <a:p>
            <a:r>
              <a:rPr lang="en-US" dirty="0" smtClean="0"/>
              <a:t>Students will read fiction and non-fiction books in partner-guided reading and will identify literary elements of each fiction and non-fiction </a:t>
            </a:r>
          </a:p>
          <a:p>
            <a:endParaRPr lang="en-US" dirty="0" smtClean="0"/>
          </a:p>
          <a:p>
            <a:endParaRPr lang="en-US" u="sng"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6458582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Writing Activities </a:t>
            </a:r>
            <a:endParaRPr lang="en-US" dirty="0"/>
          </a:p>
        </p:txBody>
      </p:sp>
      <p:sp>
        <p:nvSpPr>
          <p:cNvPr id="3" name="Content Placeholder 2"/>
          <p:cNvSpPr>
            <a:spLocks noGrp="1"/>
          </p:cNvSpPr>
          <p:nvPr>
            <p:ph idx="1"/>
          </p:nvPr>
        </p:nvSpPr>
        <p:spPr>
          <a:xfrm>
            <a:off x="498475" y="1761564"/>
            <a:ext cx="8147051" cy="4941213"/>
          </a:xfrm>
        </p:spPr>
        <p:txBody>
          <a:bodyPr>
            <a:normAutofit fontScale="92500" lnSpcReduction="20000"/>
          </a:bodyPr>
          <a:lstStyle/>
          <a:p>
            <a:r>
              <a:rPr lang="en-US" dirty="0" smtClean="0"/>
              <a:t>Students will recall what they know about farms and farming through </a:t>
            </a:r>
            <a:r>
              <a:rPr lang="en-US" i="1" dirty="0"/>
              <a:t>w</a:t>
            </a:r>
            <a:r>
              <a:rPr lang="en-US" i="1" dirty="0" smtClean="0"/>
              <a:t>ord </a:t>
            </a:r>
            <a:r>
              <a:rPr lang="en-US" i="1" dirty="0"/>
              <a:t>s</a:t>
            </a:r>
            <a:r>
              <a:rPr lang="en-US" i="1" dirty="0" smtClean="0"/>
              <a:t>plash. </a:t>
            </a:r>
            <a:r>
              <a:rPr lang="en-US" dirty="0" smtClean="0"/>
              <a:t>Instead of just writing a regular vertical list, students engage in writing words in creative ways placed sporadically on a piece of paper.  </a:t>
            </a:r>
          </a:p>
          <a:p>
            <a:r>
              <a:rPr lang="en-US" dirty="0" smtClean="0"/>
              <a:t>Students will hand write a business letter to a local farmer or business that supports local farmers (i.e. grocery store, restaurant). The letter must contain at least two questions using words from the word wall. </a:t>
            </a:r>
          </a:p>
          <a:p>
            <a:r>
              <a:rPr lang="en-US" dirty="0" smtClean="0"/>
              <a:t>Students will write a short story using their five senses to describe the process of planting a bean seed (will actually plant a bean seed). </a:t>
            </a:r>
          </a:p>
          <a:p>
            <a:r>
              <a:rPr lang="en-US" dirty="0" smtClean="0"/>
              <a:t>Students will reflect on stories in their writer’s notebook with a spider web and then make one of three connections (text-to-self, text-to-text, text-to-world). This should be done with at least three books either read aloud or done in silent reading. </a:t>
            </a:r>
          </a:p>
          <a:p>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1592463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Languages Arts: Writing Activities </a:t>
            </a:r>
            <a:endParaRPr lang="en-US" dirty="0"/>
          </a:p>
        </p:txBody>
      </p:sp>
      <p:sp>
        <p:nvSpPr>
          <p:cNvPr id="3" name="Content Placeholder 2"/>
          <p:cNvSpPr>
            <a:spLocks noGrp="1"/>
          </p:cNvSpPr>
          <p:nvPr>
            <p:ph idx="1"/>
          </p:nvPr>
        </p:nvSpPr>
        <p:spPr/>
        <p:txBody>
          <a:bodyPr>
            <a:normAutofit fontScale="92500" lnSpcReduction="20000"/>
          </a:bodyPr>
          <a:lstStyle/>
          <a:p>
            <a:r>
              <a:rPr lang="en-US" dirty="0"/>
              <a:t>Students will create a t-chart in their writer’s notebook to keep track of words they already know and new words with a definition. The teacher will use these words to compile a classroom word wall as well as any other important vocabulary words.  </a:t>
            </a:r>
          </a:p>
          <a:p>
            <a:r>
              <a:rPr lang="en-US" dirty="0"/>
              <a:t>Students will write an </a:t>
            </a:r>
            <a:r>
              <a:rPr lang="en-US" i="1" dirty="0"/>
              <a:t>I Remember </a:t>
            </a:r>
            <a:r>
              <a:rPr lang="en-US" dirty="0"/>
              <a:t>poem about a time when they visited a farm (or if a student lives on a farm, then a memory they have) or may choose to write a </a:t>
            </a:r>
            <a:r>
              <a:rPr lang="en-US" i="1" dirty="0"/>
              <a:t>What Is It </a:t>
            </a:r>
            <a:r>
              <a:rPr lang="en-US" dirty="0"/>
              <a:t>poem about a corn, milk, or any other food discussed in detail within the literature read.</a:t>
            </a:r>
          </a:p>
          <a:p>
            <a:r>
              <a:rPr lang="en-US" dirty="0"/>
              <a:t>Students will draw an illustration as they listen to an audio version of farm literature  </a:t>
            </a:r>
          </a:p>
          <a:p>
            <a:r>
              <a:rPr lang="en-US" dirty="0"/>
              <a:t>Students will research different machinery used on a farm with nonfiction literature and write a short, informational  essay describing one piece of machinery used </a:t>
            </a:r>
          </a:p>
          <a:p>
            <a:endParaRPr lang="en-US" dirty="0"/>
          </a:p>
        </p:txBody>
      </p:sp>
    </p:spTree>
    <p:extLst>
      <p:ext uri="{BB962C8B-B14F-4D97-AF65-F5344CB8AC3E}">
        <p14:creationId xmlns:p14="http://schemas.microsoft.com/office/powerpoint/2010/main" val="126690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 Arts: Listening Activities </a:t>
            </a:r>
            <a:endParaRPr lang="en-US" dirty="0"/>
          </a:p>
        </p:txBody>
      </p:sp>
      <p:sp>
        <p:nvSpPr>
          <p:cNvPr id="3" name="Content Placeholder 2"/>
          <p:cNvSpPr>
            <a:spLocks noGrp="1"/>
          </p:cNvSpPr>
          <p:nvPr>
            <p:ph idx="1"/>
          </p:nvPr>
        </p:nvSpPr>
        <p:spPr>
          <a:xfrm>
            <a:off x="498475" y="1761565"/>
            <a:ext cx="8147051" cy="4364598"/>
          </a:xfrm>
        </p:spPr>
        <p:txBody>
          <a:bodyPr>
            <a:normAutofit fontScale="92500" lnSpcReduction="20000"/>
          </a:bodyPr>
          <a:lstStyle/>
          <a:p>
            <a:r>
              <a:rPr lang="en-US" sz="2600" dirty="0" smtClean="0"/>
              <a:t>Students will listen to the teacher as he or she reads aloud a chapter book throughout the entire unit</a:t>
            </a:r>
          </a:p>
          <a:p>
            <a:r>
              <a:rPr lang="en-US" sz="2600" dirty="0" smtClean="0"/>
              <a:t>Students will listen to audio versions of farm literature </a:t>
            </a:r>
          </a:p>
          <a:p>
            <a:r>
              <a:rPr lang="en-US" sz="2600" dirty="0" smtClean="0"/>
              <a:t>Students will recall information and determine the best answer while participating in </a:t>
            </a:r>
            <a:r>
              <a:rPr lang="en-US" sz="2600" i="1" dirty="0" smtClean="0"/>
              <a:t>I Have the Question, Who Has the Answer?</a:t>
            </a:r>
            <a:r>
              <a:rPr lang="en-US" sz="2600" dirty="0" smtClean="0"/>
              <a:t>. This listening strategy reviews concepts in a lesson being taught, a mini lesson. </a:t>
            </a:r>
          </a:p>
          <a:p>
            <a:r>
              <a:rPr lang="en-US" sz="2600" dirty="0" smtClean="0"/>
              <a:t>Students will listen to their peers as they read their senses story and poem.   </a:t>
            </a:r>
          </a:p>
          <a:p>
            <a:r>
              <a:rPr lang="en-US" sz="2600" dirty="0" smtClean="0"/>
              <a:t>Students will listen to different farm sounds and write down two to three words to describe what they hear </a:t>
            </a:r>
          </a:p>
          <a:p>
            <a:endParaRPr lang="en-US" dirty="0"/>
          </a:p>
        </p:txBody>
      </p:sp>
    </p:spTree>
    <p:extLst>
      <p:ext uri="{BB962C8B-B14F-4D97-AF65-F5344CB8AC3E}">
        <p14:creationId xmlns:p14="http://schemas.microsoft.com/office/powerpoint/2010/main" val="2681672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Saddle">
      <a:dk1>
        <a:srgbClr val="302C24"/>
      </a:dk1>
      <a:lt1>
        <a:sysClr val="window" lastClr="FFFFFF"/>
      </a:lt1>
      <a:dk2>
        <a:srgbClr val="AC6416"/>
      </a:dk2>
      <a:lt2>
        <a:srgbClr val="E8E4DB"/>
      </a:lt2>
      <a:accent1>
        <a:srgbClr val="C6B178"/>
      </a:accent1>
      <a:accent2>
        <a:srgbClr val="9C5B14"/>
      </a:accent2>
      <a:accent3>
        <a:srgbClr val="71B2BC"/>
      </a:accent3>
      <a:accent4>
        <a:srgbClr val="78AA5D"/>
      </a:accent4>
      <a:accent5>
        <a:srgbClr val="867099"/>
      </a:accent5>
      <a:accent6>
        <a:srgbClr val="4C6F75"/>
      </a:accent6>
      <a:hlink>
        <a:srgbClr val="F27B0E"/>
      </a:hlink>
      <a:folHlink>
        <a:srgbClr val="989268"/>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987</TotalTime>
  <Words>2294</Words>
  <Application>Microsoft Macintosh PowerPoint</Application>
  <PresentationFormat>On-screen Show (4:3)</PresentationFormat>
  <Paragraphs>168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Saddle</vt:lpstr>
      <vt:lpstr>Farming</vt:lpstr>
      <vt:lpstr>Literature Selection – Non-Fiction </vt:lpstr>
      <vt:lpstr>Literature Selection -- Fiction</vt:lpstr>
      <vt:lpstr>Theme Study</vt:lpstr>
      <vt:lpstr>Language Art Strategies </vt:lpstr>
      <vt:lpstr>Language Arts: Reading Activities </vt:lpstr>
      <vt:lpstr>Language Arts: Writing Activities </vt:lpstr>
      <vt:lpstr>Languages Arts: Writing Activities </vt:lpstr>
      <vt:lpstr>Language Arts: Listening Activities </vt:lpstr>
      <vt:lpstr>Language Arts: Speaking Activities </vt:lpstr>
      <vt:lpstr>Language Arts: Viewing Activities </vt:lpstr>
      <vt:lpstr>Language Arts: Visually Representing Activities </vt:lpstr>
      <vt:lpstr>Grouping Patterns </vt:lpstr>
      <vt:lpstr>Science  (Standards: Unifying Concepts (1); Science Inquiry (2); Life Science (4); Science and Technology (6)) </vt:lpstr>
      <vt:lpstr>Mathematics  (Standards: Understand Place Value; Represent and Interpret Data)</vt:lpstr>
      <vt:lpstr>Social Studies  (Standards: Skills and Resources (1); Understand Important Historical Events (2); Economic Processes (3); Geography (5) )</vt:lpstr>
      <vt:lpstr>Music and Art (Standards: Music: Singing(1); Instrumental Performance (2); Listening (3) Art: Visual Art Media, Techniques, and Processes (1);  Structure and Function (2); Connections (6))</vt:lpstr>
      <vt:lpstr>Physical Education (Standards: Movement Forms (1), Movement Concepts (2), Physical Activity (3), and Behavior in Physical Activity(5)) </vt:lpstr>
      <vt:lpstr>Technology </vt:lpstr>
      <vt:lpstr>Assessments</vt:lpstr>
      <vt:lpstr>Standards for Language Arts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Farming</dc:title>
  <dc:creator>LAURA KOPP</dc:creator>
  <cp:lastModifiedBy>LAURA KOPP</cp:lastModifiedBy>
  <cp:revision>52</cp:revision>
  <dcterms:created xsi:type="dcterms:W3CDTF">2014-11-10T22:36:54Z</dcterms:created>
  <dcterms:modified xsi:type="dcterms:W3CDTF">2016-03-08T02:16:45Z</dcterms:modified>
</cp:coreProperties>
</file>